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278" r:id="rId3"/>
    <p:sldId id="434" r:id="rId4"/>
    <p:sldId id="440" r:id="rId5"/>
    <p:sldId id="441" r:id="rId6"/>
    <p:sldId id="442" r:id="rId7"/>
    <p:sldId id="457" r:id="rId8"/>
    <p:sldId id="445" r:id="rId9"/>
    <p:sldId id="447" r:id="rId10"/>
    <p:sldId id="462" r:id="rId11"/>
    <p:sldId id="448" r:id="rId12"/>
    <p:sldId id="449" r:id="rId13"/>
    <p:sldId id="450" r:id="rId14"/>
    <p:sldId id="451" r:id="rId15"/>
    <p:sldId id="452" r:id="rId16"/>
    <p:sldId id="454" r:id="rId17"/>
    <p:sldId id="455" r:id="rId18"/>
    <p:sldId id="456" r:id="rId19"/>
    <p:sldId id="460" r:id="rId20"/>
    <p:sldId id="461" r:id="rId21"/>
    <p:sldId id="425" r:id="rId22"/>
    <p:sldId id="426" r:id="rId23"/>
    <p:sldId id="427" r:id="rId24"/>
    <p:sldId id="428" r:id="rId25"/>
    <p:sldId id="429" r:id="rId26"/>
    <p:sldId id="430" r:id="rId27"/>
    <p:sldId id="431" r:id="rId28"/>
    <p:sldId id="432" r:id="rId29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7505917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7.png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28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859177" y="2396059"/>
            <a:ext cx="2311744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第六章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761169" y="764897"/>
            <a:ext cx="4668974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439479" y="3126022"/>
            <a:ext cx="3339548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灯泡的电功率</a:t>
            </a:r>
            <a:endParaRPr lang="zh-CN" sz="6000" baseline="-2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0705" y="1922044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04745" y="289146"/>
            <a:ext cx="3874378" cy="461665"/>
          </a:xfrm>
          <a:prstGeom prst="rect">
            <a:avLst/>
          </a:prstGeom>
          <a:noFill/>
          <a:ln w="0">
            <a:noFill/>
          </a:ln>
          <a:effectLst>
            <a:glow rad="304800">
              <a:schemeClr val="accent1">
                <a:alpha val="31000"/>
              </a:schemeClr>
            </a:glow>
            <a:outerShdw dir="54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哪一种方法进行实验呢？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7" t="6499" r="5241" b="2445"/>
          <a:stretch>
            <a:fillRect/>
          </a:stretch>
        </p:blipFill>
        <p:spPr>
          <a:xfrm>
            <a:off x="4900853" y="2766081"/>
            <a:ext cx="2242928" cy="2104184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494736" y="902437"/>
            <a:ext cx="2649447" cy="2051554"/>
            <a:chOff x="520760" y="1065593"/>
            <a:chExt cx="2649447" cy="2051554"/>
          </a:xfrm>
        </p:grpSpPr>
        <p:grpSp>
          <p:nvGrpSpPr>
            <p:cNvPr id="20" name="Group 2"/>
            <p:cNvGrpSpPr/>
            <p:nvPr/>
          </p:nvGrpSpPr>
          <p:grpSpPr bwMode="auto">
            <a:xfrm>
              <a:off x="553203" y="1065593"/>
              <a:ext cx="1798637" cy="936342"/>
              <a:chOff x="0" y="0"/>
              <a:chExt cx="1174" cy="624"/>
            </a:xfrm>
            <a:noFill/>
          </p:grpSpPr>
          <p:sp>
            <p:nvSpPr>
              <p:cNvPr id="21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4" cy="624"/>
              </a:xfrm>
              <a:prstGeom prst="rect">
                <a:avLst/>
              </a:prstGeom>
              <a:grpFill/>
              <a:ln w="19050">
                <a:solidFill>
                  <a:srgbClr val="0000CC"/>
                </a:solidFill>
                <a:miter lim="800000"/>
              </a:ln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22" name="Group 4"/>
              <p:cNvGrpSpPr/>
              <p:nvPr/>
            </p:nvGrpSpPr>
            <p:grpSpPr bwMode="auto">
              <a:xfrm>
                <a:off x="123" y="45"/>
                <a:ext cx="843" cy="554"/>
                <a:chOff x="-58" y="0"/>
                <a:chExt cx="843" cy="554"/>
              </a:xfrm>
              <a:grpFill/>
            </p:grpSpPr>
            <p:sp>
              <p:nvSpPr>
                <p:cNvPr id="23" name="Rectangle 6"/>
                <p:cNvSpPr>
                  <a:spLocks noChangeArrowheads="1"/>
                </p:cNvSpPr>
                <p:nvPr/>
              </p:nvSpPr>
              <p:spPr bwMode="auto">
                <a:xfrm>
                  <a:off x="-58" y="123"/>
                  <a:ext cx="644" cy="308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P =   </a:t>
                  </a:r>
                  <a:endParaRPr lang="en-US" altLang="zh-CN" sz="2400" b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grpSp>
              <p:nvGrpSpPr>
                <p:cNvPr id="24" name="Group 6"/>
                <p:cNvGrpSpPr/>
                <p:nvPr/>
              </p:nvGrpSpPr>
              <p:grpSpPr bwMode="auto">
                <a:xfrm>
                  <a:off x="387" y="0"/>
                  <a:ext cx="398" cy="554"/>
                  <a:chOff x="0" y="0"/>
                  <a:chExt cx="398" cy="554"/>
                </a:xfrm>
                <a:grpFill/>
              </p:grpSpPr>
              <p:sp>
                <p:nvSpPr>
                  <p:cNvPr id="25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98" cy="554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>
                      <a:defRPr/>
                    </a:pPr>
                    <a:r>
                      <a:rPr lang="en-US" altLang="zh-CN" sz="2400" b="1" i="1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W</a:t>
                    </a:r>
                  </a:p>
                  <a:p>
                    <a:pPr algn="ctr" eaLnBrk="0" hangingPunct="0">
                      <a:defRPr/>
                    </a:pPr>
                    <a:r>
                      <a:rPr lang="en-US" altLang="zh-CN" sz="2400" b="1" i="1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rPr>
                      <a:t>t</a:t>
                    </a:r>
                  </a:p>
                </p:txBody>
              </p:sp>
              <p:sp>
                <p:nvSpPr>
                  <p:cNvPr id="26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63" y="291"/>
                    <a:ext cx="272" cy="0"/>
                  </a:xfrm>
                  <a:prstGeom prst="line">
                    <a:avLst/>
                  </a:prstGeom>
                  <a:grpFill/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/>
                  <a:lstStyle/>
                  <a:p>
                    <a:pPr eaLnBrk="0" hangingPunct="0">
                      <a:defRPr/>
                    </a:pPr>
                    <a:endParaRPr lang="zh-CN" altLang="en-US" sz="2400">
                      <a:ln>
                        <a:solidFill>
                          <a:srgbClr val="FF0000"/>
                        </a:solidFill>
                      </a:ln>
                      <a:latin typeface="微软雅黑" panose="020B0503020204020204" charset="-122"/>
                      <a:ea typeface="微软雅黑" panose="020B0503020204020204" charset="-122"/>
                    </a:endParaRPr>
                  </a:p>
                </p:txBody>
              </p:sp>
            </p:grpSp>
          </p:grpSp>
        </p:grpSp>
        <p:grpSp>
          <p:nvGrpSpPr>
            <p:cNvPr id="27" name="Group 2"/>
            <p:cNvGrpSpPr/>
            <p:nvPr/>
          </p:nvGrpSpPr>
          <p:grpSpPr bwMode="auto">
            <a:xfrm>
              <a:off x="520760" y="2182110"/>
              <a:ext cx="1798637" cy="935037"/>
              <a:chOff x="0" y="0"/>
              <a:chExt cx="1174" cy="624"/>
            </a:xfrm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p:grpSpPr>
          <p:sp>
            <p:nvSpPr>
              <p:cNvPr id="28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4" cy="624"/>
              </a:xfrm>
              <a:prstGeom prst="rect">
                <a:avLst/>
              </a:prstGeom>
              <a:noFill/>
              <a:ln w="19050">
                <a:solidFill>
                  <a:srgbClr val="0000CC"/>
                </a:solidFill>
                <a:miter lim="800000"/>
              </a:ln>
            </p:spPr>
            <p:txBody>
              <a:bodyPr wrap="none" anchor="ctr"/>
              <a:lstStyle/>
              <a:p>
                <a:pPr eaLnBrk="0" hangingPunct="0">
                  <a:defRPr/>
                </a:pPr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Rectangle 6"/>
              <p:cNvSpPr>
                <a:spLocks noChangeArrowheads="1"/>
              </p:cNvSpPr>
              <p:nvPr/>
            </p:nvSpPr>
            <p:spPr bwMode="auto">
              <a:xfrm>
                <a:off x="254" y="160"/>
                <a:ext cx="688" cy="3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 =UI</a:t>
                </a:r>
                <a:endParaRPr lang="en-US" altLang="zh-CN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" name="右大括号 3"/>
            <p:cNvSpPr/>
            <p:nvPr/>
          </p:nvSpPr>
          <p:spPr>
            <a:xfrm>
              <a:off x="2319396" y="1317685"/>
              <a:ext cx="372045" cy="1565703"/>
            </a:xfrm>
            <a:prstGeom prst="rightBrac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691441" y="1779854"/>
              <a:ext cx="478766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3200" b="0" i="0" u="none" strike="noStrike" cap="none" spc="0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rPr>
                <a:t>？</a:t>
              </a:r>
              <a:endParaRPr kumimoji="0" lang="zh-CN" altLang="en-US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endParaRPr>
            </a:p>
          </p:txBody>
        </p:sp>
      </p:grpSp>
      <p:sp>
        <p:nvSpPr>
          <p:cNvPr id="46" name="云形标注 45"/>
          <p:cNvSpPr/>
          <p:nvPr/>
        </p:nvSpPr>
        <p:spPr>
          <a:xfrm>
            <a:off x="2007147" y="2855671"/>
            <a:ext cx="2124905" cy="2014594"/>
          </a:xfrm>
          <a:prstGeom prst="cloudCallout">
            <a:avLst>
              <a:gd name="adj1" fmla="val 127528"/>
              <a:gd name="adj2" fmla="val -25686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我觉得利用</a:t>
            </a:r>
            <a:r>
              <a:rPr kumimoji="0" lang="en-US" altLang="zh-C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P=U.I</a:t>
            </a: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在实验室操作起来方便。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7" name="云形标注 46"/>
          <p:cNvSpPr/>
          <p:nvPr/>
        </p:nvSpPr>
        <p:spPr>
          <a:xfrm>
            <a:off x="6022317" y="754235"/>
            <a:ext cx="2884617" cy="2014594"/>
          </a:xfrm>
          <a:prstGeom prst="cloudCallout">
            <a:avLst>
              <a:gd name="adj1" fmla="val -28987"/>
              <a:gd name="adj2" fmla="val 61628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我觉得类似于“伏安法”测小灯泡的电阻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一样来测电功率。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8" name="云形标注 47"/>
          <p:cNvSpPr/>
          <p:nvPr/>
        </p:nvSpPr>
        <p:spPr>
          <a:xfrm>
            <a:off x="3209027" y="601823"/>
            <a:ext cx="2482576" cy="2014594"/>
          </a:xfrm>
          <a:prstGeom prst="cloudCallout">
            <a:avLst>
              <a:gd name="adj1" fmla="val 51917"/>
              <a:gd name="adj2" fmla="val 66853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0" scaled="1"/>
            <a:tileRect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很好。我们就用“</a:t>
            </a: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伏安法”</a:t>
            </a: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来测量小灯泡的电功率。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2633" y="287950"/>
            <a:ext cx="27126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实验原理：</a:t>
            </a:r>
            <a:r>
              <a:rPr lang="en-US" altLang="zh-CN" sz="2400" i="1" dirty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=</a:t>
            </a:r>
            <a:r>
              <a:rPr lang="en-US" altLang="zh-CN" sz="2400" i="1" dirty="0">
                <a:latin typeface="微软雅黑" panose="020B0503020204020204" charset="-122"/>
                <a:ea typeface="微软雅黑" panose="020B0503020204020204" charset="-122"/>
              </a:rPr>
              <a:t>UI</a:t>
            </a:r>
          </a:p>
        </p:txBody>
      </p:sp>
      <p:sp>
        <p:nvSpPr>
          <p:cNvPr id="4" name="矩形 3"/>
          <p:cNvSpPr/>
          <p:nvPr/>
        </p:nvSpPr>
        <p:spPr>
          <a:xfrm>
            <a:off x="305596" y="851739"/>
            <a:ext cx="8669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_______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表测出小灯泡两端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的电压；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_______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表测出通过小灯泡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的电流，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就可以根据公式</a:t>
            </a:r>
            <a:r>
              <a:rPr lang="en-US" altLang="zh-CN" sz="2400" i="1" dirty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=____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求出小灯泡的电功率。这种测量方法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叫做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3284" y="851739"/>
            <a:ext cx="96546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电压</a:t>
            </a:r>
          </a:p>
        </p:txBody>
      </p:sp>
      <p:sp>
        <p:nvSpPr>
          <p:cNvPr id="8" name="矩形 7"/>
          <p:cNvSpPr/>
          <p:nvPr/>
        </p:nvSpPr>
        <p:spPr>
          <a:xfrm>
            <a:off x="4484341" y="1424203"/>
            <a:ext cx="66357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UI</a:t>
            </a:r>
            <a:endParaRPr lang="zh-CN" altLang="en-US" sz="2400" i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20835" y="934282"/>
            <a:ext cx="97789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</a:t>
            </a:r>
          </a:p>
        </p:txBody>
      </p:sp>
      <p:sp>
        <p:nvSpPr>
          <p:cNvPr id="11" name="矩形 10"/>
          <p:cNvSpPr/>
          <p:nvPr/>
        </p:nvSpPr>
        <p:spPr>
          <a:xfrm>
            <a:off x="2381002" y="1948932"/>
            <a:ext cx="110799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伏安法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21822" y="2521396"/>
            <a:ext cx="20161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kern="1200" cap="none" spc="0" normalizeH="0" baseline="0" noProof="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实验电路图：</a:t>
            </a:r>
            <a:endParaRPr kumimoji="0" lang="zh-CN" altLang="en-US" sz="2400" kern="1200" cap="none" spc="0" normalizeH="0" baseline="0" noProof="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515260" y="3258302"/>
            <a:ext cx="2060621" cy="1514270"/>
            <a:chOff x="2572150" y="2920138"/>
            <a:chExt cx="2234653" cy="1726870"/>
          </a:xfrm>
        </p:grpSpPr>
        <p:grpSp>
          <p:nvGrpSpPr>
            <p:cNvPr id="46" name="Group 2"/>
            <p:cNvGrpSpPr/>
            <p:nvPr/>
          </p:nvGrpSpPr>
          <p:grpSpPr bwMode="auto">
            <a:xfrm>
              <a:off x="2572150" y="2920138"/>
              <a:ext cx="2234653" cy="1726870"/>
              <a:chOff x="0" y="0"/>
              <a:chExt cx="2857" cy="1722"/>
            </a:xfrm>
          </p:grpSpPr>
          <p:sp>
            <p:nvSpPr>
              <p:cNvPr id="47" name="Line 3"/>
              <p:cNvSpPr>
                <a:spLocks noChangeShapeType="1"/>
              </p:cNvSpPr>
              <p:nvPr/>
            </p:nvSpPr>
            <p:spPr bwMode="auto">
              <a:xfrm rot="-5400000">
                <a:off x="2199" y="476"/>
                <a:ext cx="590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8" name="Group 4"/>
              <p:cNvGrpSpPr/>
              <p:nvPr/>
            </p:nvGrpSpPr>
            <p:grpSpPr bwMode="auto">
              <a:xfrm>
                <a:off x="1950" y="1406"/>
                <a:ext cx="318" cy="178"/>
                <a:chOff x="0" y="0"/>
                <a:chExt cx="318" cy="178"/>
              </a:xfrm>
            </p:grpSpPr>
            <p:sp>
              <p:nvSpPr>
                <p:cNvPr id="72" name="Oval 5"/>
                <p:cNvSpPr>
                  <a:spLocks noChangeArrowheads="1"/>
                </p:cNvSpPr>
                <p:nvPr/>
              </p:nvSpPr>
              <p:spPr bwMode="auto">
                <a:xfrm>
                  <a:off x="0" y="91"/>
                  <a:ext cx="88" cy="87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Times New Roman" panose="02020603050405020304" pitchFamily="18" charset="0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73" name="Line 6"/>
                <p:cNvSpPr>
                  <a:spLocks noChangeShapeType="1"/>
                </p:cNvSpPr>
                <p:nvPr/>
              </p:nvSpPr>
              <p:spPr bwMode="auto">
                <a:xfrm rot="-5400000" flipH="1" flipV="1">
                  <a:off x="152" y="-62"/>
                  <a:ext cx="104" cy="228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Oval 7"/>
              <p:cNvSpPr>
                <a:spLocks noChangeArrowheads="1"/>
              </p:cNvSpPr>
              <p:nvPr/>
            </p:nvSpPr>
            <p:spPr bwMode="auto">
              <a:xfrm>
                <a:off x="703" y="0"/>
                <a:ext cx="317" cy="317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华文细黑" panose="02010600040101010101" pitchFamily="2" charset="-122"/>
                  </a:rPr>
                  <a:t>A</a:t>
                </a:r>
              </a:p>
            </p:txBody>
          </p:sp>
          <p:sp>
            <p:nvSpPr>
              <p:cNvPr id="50" name="Oval 8"/>
              <p:cNvSpPr>
                <a:spLocks noChangeArrowheads="1"/>
              </p:cNvSpPr>
              <p:nvPr/>
            </p:nvSpPr>
            <p:spPr bwMode="auto">
              <a:xfrm>
                <a:off x="1859" y="589"/>
                <a:ext cx="318" cy="318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algn="ctr"/>
                <a:r>
                  <a:rPr lang="zh-CN" altLang="zh-CN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华文细黑" panose="02010600040101010101" pitchFamily="2" charset="-122"/>
                  </a:rPr>
                  <a:t>V</a:t>
                </a:r>
              </a:p>
            </p:txBody>
          </p:sp>
          <p:sp>
            <p:nvSpPr>
              <p:cNvPr id="51" name="Line 9"/>
              <p:cNvSpPr>
                <a:spLocks noChangeShapeType="1"/>
              </p:cNvSpPr>
              <p:nvPr/>
            </p:nvSpPr>
            <p:spPr bwMode="auto">
              <a:xfrm>
                <a:off x="0" y="1542"/>
                <a:ext cx="445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Line 10"/>
              <p:cNvSpPr>
                <a:spLocks noChangeShapeType="1"/>
              </p:cNvSpPr>
              <p:nvPr/>
            </p:nvSpPr>
            <p:spPr bwMode="auto">
              <a:xfrm rot="16200000">
                <a:off x="-670" y="862"/>
                <a:ext cx="1361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Line 11"/>
              <p:cNvSpPr>
                <a:spLocks noChangeShapeType="1"/>
              </p:cNvSpPr>
              <p:nvPr/>
            </p:nvSpPr>
            <p:spPr bwMode="auto">
              <a:xfrm rot="-5400000">
                <a:off x="1156" y="476"/>
                <a:ext cx="590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Line 12"/>
              <p:cNvSpPr>
                <a:spLocks noChangeShapeType="1"/>
              </p:cNvSpPr>
              <p:nvPr/>
            </p:nvSpPr>
            <p:spPr bwMode="auto">
              <a:xfrm rot="-5400000">
                <a:off x="2166" y="851"/>
                <a:ext cx="1361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AutoShape 13"/>
              <p:cNvSpPr>
                <a:spLocks noChangeArrowheads="1"/>
              </p:cNvSpPr>
              <p:nvPr/>
            </p:nvSpPr>
            <p:spPr bwMode="auto">
              <a:xfrm>
                <a:off x="1859" y="0"/>
                <a:ext cx="317" cy="317"/>
              </a:xfrm>
              <a:prstGeom prst="flowChartSummingJunction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ea typeface="华文细黑" panose="02010600040101010101" pitchFamily="2" charset="-122"/>
                </a:endParaRPr>
              </a:p>
            </p:txBody>
          </p:sp>
          <p:sp>
            <p:nvSpPr>
              <p:cNvPr id="56" name="Line 14"/>
              <p:cNvSpPr>
                <a:spLocks noChangeShapeType="1"/>
              </p:cNvSpPr>
              <p:nvPr/>
            </p:nvSpPr>
            <p:spPr bwMode="auto">
              <a:xfrm>
                <a:off x="0" y="181"/>
                <a:ext cx="679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Line 15"/>
              <p:cNvSpPr>
                <a:spLocks noChangeShapeType="1"/>
              </p:cNvSpPr>
              <p:nvPr/>
            </p:nvSpPr>
            <p:spPr bwMode="auto">
              <a:xfrm>
                <a:off x="997" y="181"/>
                <a:ext cx="863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Line 16"/>
              <p:cNvSpPr>
                <a:spLocks noChangeShapeType="1"/>
              </p:cNvSpPr>
              <p:nvPr/>
            </p:nvSpPr>
            <p:spPr bwMode="auto">
              <a:xfrm>
                <a:off x="2177" y="771"/>
                <a:ext cx="317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Line 17"/>
              <p:cNvSpPr>
                <a:spLocks noChangeShapeType="1"/>
              </p:cNvSpPr>
              <p:nvPr/>
            </p:nvSpPr>
            <p:spPr bwMode="auto">
              <a:xfrm>
                <a:off x="2177" y="181"/>
                <a:ext cx="680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Line 18"/>
              <p:cNvSpPr>
                <a:spLocks noChangeShapeType="1"/>
              </p:cNvSpPr>
              <p:nvPr/>
            </p:nvSpPr>
            <p:spPr bwMode="auto">
              <a:xfrm>
                <a:off x="1451" y="771"/>
                <a:ext cx="408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Line 19"/>
              <p:cNvSpPr>
                <a:spLocks noChangeShapeType="1"/>
              </p:cNvSpPr>
              <p:nvPr/>
            </p:nvSpPr>
            <p:spPr bwMode="auto">
              <a:xfrm>
                <a:off x="2267" y="1542"/>
                <a:ext cx="589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Line 20"/>
              <p:cNvSpPr>
                <a:spLocks noChangeShapeType="1"/>
              </p:cNvSpPr>
              <p:nvPr/>
            </p:nvSpPr>
            <p:spPr bwMode="auto">
              <a:xfrm>
                <a:off x="1542" y="1542"/>
                <a:ext cx="407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3" name="Group 21"/>
              <p:cNvGrpSpPr/>
              <p:nvPr/>
            </p:nvGrpSpPr>
            <p:grpSpPr bwMode="auto">
              <a:xfrm>
                <a:off x="1452" y="1359"/>
                <a:ext cx="91" cy="363"/>
                <a:chOff x="1" y="-1"/>
                <a:chExt cx="91" cy="363"/>
              </a:xfrm>
            </p:grpSpPr>
            <p:sp>
              <p:nvSpPr>
                <p:cNvPr id="70" name="Line 22"/>
                <p:cNvSpPr>
                  <a:spLocks noChangeShapeType="1"/>
                </p:cNvSpPr>
                <p:nvPr/>
              </p:nvSpPr>
              <p:spPr bwMode="auto">
                <a:xfrm rot="-5400000">
                  <a:off x="-90" y="181"/>
                  <a:ext cx="363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" name="Line 23"/>
                <p:cNvSpPr>
                  <a:spLocks noChangeShapeType="1"/>
                </p:cNvSpPr>
                <p:nvPr/>
              </p:nvSpPr>
              <p:spPr bwMode="auto">
                <a:xfrm rot="-5400000">
                  <a:off x="-90" y="171"/>
                  <a:ext cx="181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Group 24"/>
              <p:cNvGrpSpPr/>
              <p:nvPr/>
            </p:nvGrpSpPr>
            <p:grpSpPr bwMode="auto">
              <a:xfrm>
                <a:off x="453" y="1246"/>
                <a:ext cx="998" cy="334"/>
                <a:chOff x="0" y="22"/>
                <a:chExt cx="998" cy="334"/>
              </a:xfrm>
            </p:grpSpPr>
            <p:sp>
              <p:nvSpPr>
                <p:cNvPr id="65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238"/>
                  <a:ext cx="355" cy="118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pPr algn="ctr"/>
                  <a:endParaRPr lang="zh-CN" altLang="zh-CN">
                    <a:solidFill>
                      <a:schemeClr val="bg1"/>
                    </a:solidFill>
                    <a:latin typeface="Times New Roman" panose="02020603050405020304" pitchFamily="18" charset="0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66" name="Line 26"/>
                <p:cNvSpPr>
                  <a:spLocks noChangeShapeType="1"/>
                </p:cNvSpPr>
                <p:nvPr/>
              </p:nvSpPr>
              <p:spPr bwMode="auto">
                <a:xfrm>
                  <a:off x="177" y="29"/>
                  <a:ext cx="380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" name="Line 27"/>
                <p:cNvSpPr>
                  <a:spLocks noChangeShapeType="1"/>
                </p:cNvSpPr>
                <p:nvPr/>
              </p:nvSpPr>
              <p:spPr bwMode="auto">
                <a:xfrm>
                  <a:off x="567" y="317"/>
                  <a:ext cx="431" cy="1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" name="Line 28"/>
                <p:cNvSpPr>
                  <a:spLocks noChangeShapeType="1"/>
                </p:cNvSpPr>
                <p:nvPr/>
              </p:nvSpPr>
              <p:spPr bwMode="auto">
                <a:xfrm rot="16200000">
                  <a:off x="413" y="173"/>
                  <a:ext cx="288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" name="Line 29"/>
                <p:cNvSpPr>
                  <a:spLocks noChangeShapeType="1"/>
                </p:cNvSpPr>
                <p:nvPr/>
              </p:nvSpPr>
              <p:spPr bwMode="auto">
                <a:xfrm>
                  <a:off x="177" y="22"/>
                  <a:ext cx="0" cy="226"/>
                </a:xfrm>
                <a:prstGeom prst="line">
                  <a:avLst/>
                </a:prstGeom>
                <a:ln>
                  <a:tailEnd type="triangle" w="med" len="med"/>
                </a:ln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4" name="椭圆 73"/>
            <p:cNvSpPr/>
            <p:nvPr/>
          </p:nvSpPr>
          <p:spPr>
            <a:xfrm>
              <a:off x="3684215" y="3085716"/>
              <a:ext cx="45719" cy="45719"/>
            </a:xfrm>
            <a:prstGeom prst="ellipse">
              <a:avLst/>
            </a:pr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4495147" y="3062856"/>
              <a:ext cx="45719" cy="45719"/>
            </a:xfrm>
            <a:prstGeom prst="ellipse">
              <a:avLst/>
            </a:pr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3406327" y="3092891"/>
            <a:ext cx="541182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kern="1200" cap="none" spc="0" normalizeH="0" baseline="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）改变</a:t>
            </a:r>
            <a:r>
              <a:rPr kumimoji="0" lang="zh-CN" altLang="en-US" sz="24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灯泡两端的</a:t>
            </a: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电压，以便测量小</a:t>
            </a:r>
            <a:r>
              <a:rPr kumimoji="0" lang="zh-CN" altLang="en-US" sz="2400" kern="1200" cap="none" spc="0" normalizeH="0" baseline="0" noProof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灯泡在不同电压下的实际</a:t>
            </a: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功率。</a:t>
            </a:r>
            <a:endParaRPr kumimoji="0" lang="zh-CN" altLang="en-US" sz="24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448262" y="2631226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滑动变阻器的作用：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406327" y="4251548"/>
            <a:ext cx="41071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kern="1200" cap="none" spc="0" normalizeH="0" baseline="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kern="1200" cap="none" spc="0" normalizeH="0" baseline="0" noProof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）限制电流，保护电路。</a:t>
            </a:r>
            <a:endParaRPr kumimoji="0" lang="zh-CN" altLang="en-US" sz="2400" kern="1200" cap="none" spc="0" normalizeH="0" baseline="0" noProof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1" grpId="0"/>
      <p:bldP spid="45" grpId="0"/>
      <p:bldP spid="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43933" y="193246"/>
            <a:ext cx="74591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en-US" altLang="zh-CN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4.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实验器材：</a:t>
            </a:r>
            <a:r>
              <a:rPr lang="zh-CN" altLang="en-US" sz="2400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额定电压为2.5</a:t>
            </a:r>
            <a:r>
              <a:rPr lang="en-US" altLang="zh-CN" sz="2400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V</a:t>
            </a:r>
            <a:r>
              <a:rPr lang="zh-CN" altLang="en-US" sz="2400" kern="1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的小灯泡一个，电压表，开关，滑动变阻器，电流表，电源，导线若干．</a:t>
            </a:r>
            <a:endParaRPr lang="en-US" altLang="zh-CN" sz="2400" kern="1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5" name="表格 44"/>
          <p:cNvGraphicFramePr/>
          <p:nvPr/>
        </p:nvGraphicFramePr>
        <p:xfrm>
          <a:off x="370514" y="1795053"/>
          <a:ext cx="8299189" cy="2895600"/>
        </p:xfrm>
        <a:graphic>
          <a:graphicData uri="http://schemas.openxmlformats.org/drawingml/2006/table">
            <a:tbl>
              <a:tblPr/>
              <a:tblGrid>
                <a:gridCol w="1839123"/>
                <a:gridCol w="3396045"/>
                <a:gridCol w="3064021"/>
              </a:tblGrid>
              <a:tr h="49355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           规格</a:t>
                      </a:r>
                      <a:endParaRPr lang="en-US" altLang="zh-CN" sz="2000" b="0" dirty="0" smtClean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l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   器材</a:t>
                      </a:r>
                      <a:endParaRPr lang="en-US" altLang="x-none" sz="2000" b="0" dirty="0" smtClean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 b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2.5V  0.3A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3.8V  0.3A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37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zh-CN" sz="2000" b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电源</a:t>
                      </a:r>
                      <a:endParaRPr lang="zh-CN" altLang="zh-CN" sz="2000" b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3V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（三节电池）</a:t>
                      </a:r>
                      <a:endParaRPr lang="zh-CN" altLang="en-US" sz="20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4.5V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（三节以上电池）</a:t>
                      </a:r>
                      <a:endParaRPr lang="zh-CN" altLang="en-US" sz="20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40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000" b="0" i="0" u="none" kern="1200" baseline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  <a:sym typeface="+mn-ea"/>
                        </a:rPr>
                        <a:t>电压表</a:t>
                      </a:r>
                      <a:endParaRPr lang="zh-CN" altLang="en-US" sz="2000" b="0" i="0" u="none" kern="1200" baseline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  <a:sym typeface="Arial" panose="020B0604020202020204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0~3V</a:t>
                      </a:r>
                      <a:endParaRPr lang="en-US" altLang="zh-CN" sz="20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0~15V</a:t>
                      </a:r>
                      <a:endParaRPr lang="en-US" altLang="zh-CN" sz="20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9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000" b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电流表</a:t>
                      </a:r>
                      <a:endParaRPr lang="zh-CN" altLang="en-US" sz="2000" b="0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0~0.6A</a:t>
                      </a:r>
                      <a:endParaRPr lang="en-US" sz="20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0~0.6A</a:t>
                      </a:r>
                      <a:endParaRPr lang="en-US" altLang="en-US" sz="2000" b="0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9173">
                <a:tc>
                  <a:txBody>
                    <a:bodyPr/>
                    <a:lstStyle/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000" b="0" i="0" u="none" kern="1200" baseline="0" dirty="0" smtClean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  <a:sym typeface="+mn-ea"/>
                        </a:rPr>
                        <a:t>滑动变阻器</a:t>
                      </a:r>
                      <a:endParaRPr lang="zh-CN" altLang="en-US" sz="20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 algn="l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允许通过的最大电流大于灯泡的额定电流；</a:t>
                      </a:r>
                    </a:p>
                    <a:p>
                      <a:pPr marL="0" lvl="0" indent="0" algn="l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最大电阻与灯丝电阻差不多大，以使调节效果明显。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" name="Text Box 5"/>
          <p:cNvSpPr txBox="1"/>
          <p:nvPr/>
        </p:nvSpPr>
        <p:spPr>
          <a:xfrm>
            <a:off x="2768898" y="1267544"/>
            <a:ext cx="2646878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lnSpc>
                <a:spcPct val="130000"/>
              </a:lnSpc>
              <a:def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  <a:sym typeface="+mn-ea"/>
              </a:rPr>
              <a:t>器材规格的选择：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0377" y="287949"/>
            <a:ext cx="197842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实验步骤：</a:t>
            </a:r>
            <a:endParaRPr lang="en-US" altLang="zh-CN" sz="2400" i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6268" y="869006"/>
            <a:ext cx="8957731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x-none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）将电压表和电流表指针调零，断开开关，按照电路图连接电路，将滑动变阻器滑片放在阻值最大处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x-none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）闭合开关，调节滑动变阻器滑片，使电压表示数依次为</a:t>
            </a:r>
            <a:r>
              <a:rPr lang="en-US" altLang="x-none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 V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x-none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2.5 V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x-none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 V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，依次记下电压表示数</a:t>
            </a:r>
            <a:r>
              <a:rPr lang="en-US" altLang="x-none" sz="2400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和对应的电流表示数</a:t>
            </a:r>
            <a:r>
              <a:rPr lang="en-US" altLang="x-none" sz="2400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，分别将</a:t>
            </a:r>
            <a:r>
              <a:rPr lang="en-US" altLang="x-none" sz="2400" i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x-none" sz="2400" i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I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记录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在表格中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x-none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）观察并比较三次小灯泡的发光情况，将现象记录在表格中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）整理好实验器材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1100667" y="245533"/>
            <a:ext cx="76465" cy="1507067"/>
          </a:xfrm>
          <a:custGeom>
            <a:avLst/>
            <a:gdLst>
              <a:gd name="connsiteX0" fmla="*/ 0 w 76465"/>
              <a:gd name="connsiteY0" fmla="*/ 0 h 1507067"/>
              <a:gd name="connsiteX1" fmla="*/ 59266 w 76465"/>
              <a:gd name="connsiteY1" fmla="*/ 1507067 h 1507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465" h="1507067">
                <a:moveTo>
                  <a:pt x="0" y="0"/>
                </a:moveTo>
                <a:cubicBezTo>
                  <a:pt x="52211" y="742950"/>
                  <a:pt x="104422" y="1485900"/>
                  <a:pt x="59266" y="1507067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5867400" y="2074036"/>
            <a:ext cx="622812" cy="686097"/>
          </a:xfrm>
          <a:custGeom>
            <a:avLst/>
            <a:gdLst>
              <a:gd name="connsiteX0" fmla="*/ 0 w 622812"/>
              <a:gd name="connsiteY0" fmla="*/ 686097 h 686097"/>
              <a:gd name="connsiteX1" fmla="*/ 499533 w 622812"/>
              <a:gd name="connsiteY1" fmla="*/ 297 h 686097"/>
              <a:gd name="connsiteX2" fmla="*/ 618067 w 622812"/>
              <a:gd name="connsiteY2" fmla="*/ 601431 h 68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2812" h="686097">
                <a:moveTo>
                  <a:pt x="0" y="686097"/>
                </a:moveTo>
                <a:cubicBezTo>
                  <a:pt x="198261" y="350252"/>
                  <a:pt x="396522" y="14408"/>
                  <a:pt x="499533" y="297"/>
                </a:cubicBezTo>
                <a:cubicBezTo>
                  <a:pt x="602544" y="-13814"/>
                  <a:pt x="636411" y="478664"/>
                  <a:pt x="618067" y="601431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5833533" y="2065867"/>
            <a:ext cx="584200" cy="778933"/>
          </a:xfrm>
          <a:custGeom>
            <a:avLst/>
            <a:gdLst>
              <a:gd name="connsiteX0" fmla="*/ 0 w 584200"/>
              <a:gd name="connsiteY0" fmla="*/ 778933 h 778933"/>
              <a:gd name="connsiteX1" fmla="*/ 584200 w 584200"/>
              <a:gd name="connsiteY1" fmla="*/ 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4200" h="778933">
                <a:moveTo>
                  <a:pt x="0" y="778933"/>
                </a:moveTo>
                <a:lnTo>
                  <a:pt x="584200" y="0"/>
                </a:ln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5825067" y="1905000"/>
            <a:ext cx="619014" cy="922867"/>
          </a:xfrm>
          <a:custGeom>
            <a:avLst/>
            <a:gdLst>
              <a:gd name="connsiteX0" fmla="*/ 0 w 619014"/>
              <a:gd name="connsiteY0" fmla="*/ 922867 h 922867"/>
              <a:gd name="connsiteX1" fmla="*/ 575733 w 619014"/>
              <a:gd name="connsiteY1" fmla="*/ 152400 h 922867"/>
              <a:gd name="connsiteX2" fmla="*/ 575733 w 619014"/>
              <a:gd name="connsiteY2" fmla="*/ 143933 h 922867"/>
              <a:gd name="connsiteX3" fmla="*/ 558800 w 619014"/>
              <a:gd name="connsiteY3" fmla="*/ 169333 h 922867"/>
              <a:gd name="connsiteX4" fmla="*/ 558800 w 619014"/>
              <a:gd name="connsiteY4" fmla="*/ 160867 h 922867"/>
              <a:gd name="connsiteX5" fmla="*/ 558800 w 619014"/>
              <a:gd name="connsiteY5" fmla="*/ 160867 h 922867"/>
              <a:gd name="connsiteX6" fmla="*/ 584200 w 619014"/>
              <a:gd name="connsiteY6" fmla="*/ 0 h 92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9014" h="922867">
                <a:moveTo>
                  <a:pt x="0" y="922867"/>
                </a:moveTo>
                <a:lnTo>
                  <a:pt x="575733" y="152400"/>
                </a:lnTo>
                <a:cubicBezTo>
                  <a:pt x="671689" y="22578"/>
                  <a:pt x="578555" y="141111"/>
                  <a:pt x="575733" y="143933"/>
                </a:cubicBezTo>
                <a:cubicBezTo>
                  <a:pt x="572911" y="146755"/>
                  <a:pt x="561622" y="166511"/>
                  <a:pt x="558800" y="169333"/>
                </a:cubicBezTo>
                <a:lnTo>
                  <a:pt x="558800" y="160867"/>
                </a:lnTo>
                <a:lnTo>
                  <a:pt x="558800" y="160867"/>
                </a:lnTo>
                <a:cubicBezTo>
                  <a:pt x="563033" y="134056"/>
                  <a:pt x="513645" y="0"/>
                  <a:pt x="584200" y="0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5791200" y="2009108"/>
            <a:ext cx="630304" cy="818759"/>
          </a:xfrm>
          <a:custGeom>
            <a:avLst/>
            <a:gdLst>
              <a:gd name="connsiteX0" fmla="*/ 0 w 630304"/>
              <a:gd name="connsiteY0" fmla="*/ 818759 h 818759"/>
              <a:gd name="connsiteX1" fmla="*/ 584200 w 630304"/>
              <a:gd name="connsiteY1" fmla="*/ 56759 h 818759"/>
              <a:gd name="connsiteX2" fmla="*/ 575733 w 630304"/>
              <a:gd name="connsiteY2" fmla="*/ 56759 h 818759"/>
              <a:gd name="connsiteX3" fmla="*/ 592667 w 630304"/>
              <a:gd name="connsiteY3" fmla="*/ 65225 h 818759"/>
              <a:gd name="connsiteX4" fmla="*/ 592667 w 630304"/>
              <a:gd name="connsiteY4" fmla="*/ 708692 h 81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304" h="818759">
                <a:moveTo>
                  <a:pt x="0" y="818759"/>
                </a:moveTo>
                <a:lnTo>
                  <a:pt x="584200" y="56759"/>
                </a:lnTo>
                <a:cubicBezTo>
                  <a:pt x="680155" y="-70241"/>
                  <a:pt x="574322" y="55348"/>
                  <a:pt x="575733" y="56759"/>
                </a:cubicBezTo>
                <a:cubicBezTo>
                  <a:pt x="577144" y="58170"/>
                  <a:pt x="589845" y="-43430"/>
                  <a:pt x="592667" y="65225"/>
                </a:cubicBezTo>
                <a:cubicBezTo>
                  <a:pt x="595489" y="173880"/>
                  <a:pt x="675923" y="731270"/>
                  <a:pt x="592667" y="708692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5850467" y="2090962"/>
            <a:ext cx="685882" cy="592971"/>
          </a:xfrm>
          <a:custGeom>
            <a:avLst/>
            <a:gdLst>
              <a:gd name="connsiteX0" fmla="*/ 0 w 685882"/>
              <a:gd name="connsiteY0" fmla="*/ 592971 h 592971"/>
              <a:gd name="connsiteX1" fmla="*/ 584200 w 685882"/>
              <a:gd name="connsiteY1" fmla="*/ 305 h 592971"/>
              <a:gd name="connsiteX2" fmla="*/ 660400 w 685882"/>
              <a:gd name="connsiteY2" fmla="*/ 508305 h 592971"/>
              <a:gd name="connsiteX3" fmla="*/ 304800 w 685882"/>
              <a:gd name="connsiteY3" fmla="*/ 254305 h 5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82" h="592971">
                <a:moveTo>
                  <a:pt x="0" y="592971"/>
                </a:moveTo>
                <a:cubicBezTo>
                  <a:pt x="237066" y="303693"/>
                  <a:pt x="474133" y="14416"/>
                  <a:pt x="584200" y="305"/>
                </a:cubicBezTo>
                <a:cubicBezTo>
                  <a:pt x="694267" y="-13806"/>
                  <a:pt x="706967" y="465972"/>
                  <a:pt x="660400" y="508305"/>
                </a:cubicBezTo>
                <a:cubicBezTo>
                  <a:pt x="613833" y="550638"/>
                  <a:pt x="369711" y="276883"/>
                  <a:pt x="304800" y="254305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5816600" y="2019769"/>
            <a:ext cx="592667" cy="782698"/>
          </a:xfrm>
          <a:custGeom>
            <a:avLst/>
            <a:gdLst>
              <a:gd name="connsiteX0" fmla="*/ 0 w 592667"/>
              <a:gd name="connsiteY0" fmla="*/ 782698 h 782698"/>
              <a:gd name="connsiteX1" fmla="*/ 524933 w 592667"/>
              <a:gd name="connsiteY1" fmla="*/ 63031 h 782698"/>
              <a:gd name="connsiteX2" fmla="*/ 541867 w 592667"/>
              <a:gd name="connsiteY2" fmla="*/ 37631 h 782698"/>
              <a:gd name="connsiteX3" fmla="*/ 558800 w 592667"/>
              <a:gd name="connsiteY3" fmla="*/ 71498 h 782698"/>
              <a:gd name="connsiteX4" fmla="*/ 592667 w 592667"/>
              <a:gd name="connsiteY4" fmla="*/ 37631 h 78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667" h="782698">
                <a:moveTo>
                  <a:pt x="0" y="782698"/>
                </a:moveTo>
                <a:lnTo>
                  <a:pt x="524933" y="63031"/>
                </a:lnTo>
                <a:cubicBezTo>
                  <a:pt x="615244" y="-61147"/>
                  <a:pt x="536222" y="36220"/>
                  <a:pt x="541867" y="37631"/>
                </a:cubicBezTo>
                <a:cubicBezTo>
                  <a:pt x="547512" y="39042"/>
                  <a:pt x="550333" y="71498"/>
                  <a:pt x="558800" y="71498"/>
                </a:cubicBezTo>
                <a:cubicBezTo>
                  <a:pt x="567267" y="71498"/>
                  <a:pt x="579967" y="54564"/>
                  <a:pt x="592667" y="37631"/>
                </a:cubicBezTo>
              </a:path>
            </a:pathLst>
          </a:cu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187" y="242778"/>
            <a:ext cx="3560894" cy="2301847"/>
          </a:xfrm>
          <a:prstGeom prst="rect">
            <a:avLst/>
          </a:prstGeom>
        </p:spPr>
      </p:pic>
      <p:sp>
        <p:nvSpPr>
          <p:cNvPr id="52" name="文本框 3"/>
          <p:cNvSpPr txBox="1">
            <a:spLocks noChangeArrowheads="1"/>
          </p:cNvSpPr>
          <p:nvPr/>
        </p:nvSpPr>
        <p:spPr bwMode="auto">
          <a:xfrm>
            <a:off x="278078" y="274702"/>
            <a:ext cx="1798108" cy="52565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70000"/>
              <a:defRPr sz="2400" cap="small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dirty="0"/>
              <a:t>连接实物图</a:t>
            </a:r>
          </a:p>
        </p:txBody>
      </p:sp>
      <p:sp>
        <p:nvSpPr>
          <p:cNvPr id="53" name="副标题 2"/>
          <p:cNvSpPr txBox="1"/>
          <p:nvPr/>
        </p:nvSpPr>
        <p:spPr bwMode="auto">
          <a:xfrm>
            <a:off x="225956" y="1985598"/>
            <a:ext cx="1508389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2400" cap="small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注意</a:t>
            </a:r>
            <a:r>
              <a:rPr lang="zh-CN" altLang="en-US" sz="2400" cap="small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事项</a:t>
            </a:r>
          </a:p>
        </p:txBody>
      </p:sp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225955" y="2603135"/>
            <a:ext cx="8291511" cy="216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电流表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、电压表、变阻器的接线柱要正确。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变阻器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的滑片移动要有规律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使灯泡两端的电压渐渐变小或增大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),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记录的电压 和电流值要一一对应。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灯泡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两端的电压不能超过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额定电压太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多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否则会将灯泡烧坏。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/>
          <p:nvPr/>
        </p:nvGraphicFramePr>
        <p:xfrm>
          <a:off x="656038" y="1309068"/>
          <a:ext cx="8101013" cy="2004421"/>
        </p:xfrm>
        <a:graphic>
          <a:graphicData uri="http://schemas.openxmlformats.org/drawingml/2006/table">
            <a:tbl>
              <a:tblPr/>
              <a:tblGrid>
                <a:gridCol w="950913"/>
                <a:gridCol w="1514475"/>
                <a:gridCol w="1620837"/>
                <a:gridCol w="1865313"/>
                <a:gridCol w="2149475"/>
              </a:tblGrid>
              <a:tr h="64673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次数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电压</a:t>
                      </a:r>
                      <a:r>
                        <a:rPr lang="en-US" altLang="x-none" sz="20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/V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电流</a:t>
                      </a:r>
                      <a:r>
                        <a:rPr lang="en-US" altLang="x-none" sz="20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/A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发光情况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电功率</a:t>
                      </a:r>
                      <a:r>
                        <a:rPr lang="en-US" altLang="x-none" sz="2000" b="1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</a:t>
                      </a: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/W</a:t>
                      </a:r>
                    </a:p>
                  </a:txBody>
                  <a:tcPr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75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2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Arial" panose="020B0604020202020204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0.28</a:t>
                      </a:r>
                      <a:endParaRPr lang="zh-CN" altLang="en-US" sz="2400" b="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charset="-122"/>
                        <a:cs typeface="Times New Roman" panose="02020603050405020304" pitchFamily="18" charset="0"/>
                        <a:sym typeface="Arial" panose="020B0604020202020204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较暗</a:t>
                      </a: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925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2.5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0.30</a:t>
                      </a:r>
                      <a:endParaRPr lang="zh-CN" altLang="en-US" sz="2400" b="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正常</a:t>
                      </a: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2400" b="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68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0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 </a:t>
                      </a:r>
                    </a:p>
                  </a:txBody>
                  <a:tcPr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3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  <a:sym typeface="Arial" panose="020B0604020202020204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微软雅黑" panose="020B0503020204020204" charset="-122"/>
                          <a:cs typeface="Times New Roman" panose="02020603050405020304" pitchFamily="18" charset="0"/>
                          <a:sym typeface="Arial" panose="020B0604020202020204"/>
                        </a:rPr>
                        <a:t>0.34</a:t>
                      </a:r>
                      <a:endParaRPr lang="zh-CN" altLang="en-US" sz="2400" b="0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微软雅黑" panose="020B0503020204020204" charset="-122"/>
                        <a:cs typeface="Times New Roman" panose="02020603050405020304" pitchFamily="18" charset="0"/>
                        <a:sym typeface="Arial" panose="020B0604020202020204"/>
                      </a:endParaRP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很亮</a:t>
                      </a:r>
                    </a:p>
                  </a:txBody>
                  <a:tcPr marL="91448" marR="91448" anchor="ctr" horzOverflow="overflow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endParaRPr lang="zh-CN" altLang="en-US" b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2006600" y="592309"/>
            <a:ext cx="5020734" cy="572464"/>
            <a:chOff x="2006600" y="592309"/>
            <a:chExt cx="5020734" cy="572464"/>
          </a:xfrm>
        </p:grpSpPr>
        <p:sp>
          <p:nvSpPr>
            <p:cNvPr id="10" name="Rectangle 35"/>
            <p:cNvSpPr/>
            <p:nvPr/>
          </p:nvSpPr>
          <p:spPr>
            <a:xfrm>
              <a:off x="2006600" y="703108"/>
              <a:ext cx="502073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lvl="0" algn="l" eaLnBrk="1" hangingPunct="1"/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　　小灯泡的额定电压是</a:t>
              </a:r>
              <a:r>
                <a:rPr lang="en-US" altLang="x-none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_______V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。   </a:t>
              </a:r>
            </a:p>
          </p:txBody>
        </p:sp>
        <p:sp>
          <p:nvSpPr>
            <p:cNvPr id="11" name="文本框 1"/>
            <p:cNvSpPr txBox="1"/>
            <p:nvPr/>
          </p:nvSpPr>
          <p:spPr>
            <a:xfrm>
              <a:off x="5532965" y="592309"/>
              <a:ext cx="753534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2.5</a:t>
              </a:r>
            </a:p>
          </p:txBody>
        </p:sp>
      </p:grp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278078" y="274702"/>
            <a:ext cx="1957122" cy="52565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70000"/>
              <a:defRPr sz="2400" cap="small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dirty="0" smtClean="0"/>
              <a:t>6</a:t>
            </a:r>
            <a:r>
              <a:rPr lang="en-US" altLang="zh-CN" dirty="0"/>
              <a:t>.</a:t>
            </a:r>
            <a:r>
              <a:rPr lang="zh-CN" altLang="en-US" dirty="0" smtClean="0"/>
              <a:t>数据记录</a:t>
            </a:r>
            <a:endParaRPr lang="zh-CN" altLang="en-US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133955" y="2009593"/>
            <a:ext cx="10175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0.56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124433" y="2469968"/>
            <a:ext cx="1019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0.75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137921" y="2930343"/>
            <a:ext cx="10175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1.02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Rectangle 167"/>
          <p:cNvSpPr>
            <a:spLocks noRot="1" noChangeArrowheads="1"/>
          </p:cNvSpPr>
          <p:nvPr/>
        </p:nvSpPr>
        <p:spPr bwMode="auto">
          <a:xfrm>
            <a:off x="2006600" y="3560411"/>
            <a:ext cx="6312556" cy="1041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(1).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不同的实际功率下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灯泡的亮度一样吗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?</a:t>
            </a: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(2).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认为小灯泡的亮暗是由什么决定的？</a:t>
            </a:r>
          </a:p>
        </p:txBody>
      </p:sp>
      <p:sp>
        <p:nvSpPr>
          <p:cNvPr id="20" name="Text Box 101"/>
          <p:cNvSpPr txBox="1">
            <a:spLocks noChangeArrowheads="1"/>
          </p:cNvSpPr>
          <p:nvPr/>
        </p:nvSpPr>
        <p:spPr bwMode="auto">
          <a:xfrm>
            <a:off x="187095" y="3555453"/>
            <a:ext cx="1928249" cy="52565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30000"/>
              </a:lnSpc>
              <a:spcBef>
                <a:spcPts val="600"/>
              </a:spcBef>
              <a:buClr>
                <a:schemeClr val="accent1"/>
              </a:buClr>
              <a:buSzPct val="70000"/>
              <a:defRPr sz="2400" cap="small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dirty="0" smtClean="0"/>
              <a:t>7.</a:t>
            </a:r>
            <a:r>
              <a:rPr lang="zh-CN" altLang="en-US" dirty="0" smtClean="0"/>
              <a:t>分析</a:t>
            </a:r>
            <a:r>
              <a:rPr lang="zh-CN" altLang="en-US" dirty="0"/>
              <a:t>论证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/>
        </p:nvGraphicFramePr>
        <p:xfrm>
          <a:off x="448733" y="2702999"/>
          <a:ext cx="7684366" cy="1704748"/>
        </p:xfrm>
        <a:graphic>
          <a:graphicData uri="http://schemas.openxmlformats.org/drawingml/2006/table">
            <a:tbl>
              <a:tblPr/>
              <a:tblGrid>
                <a:gridCol w="1833960"/>
                <a:gridCol w="2417245"/>
                <a:gridCol w="3433161"/>
              </a:tblGrid>
              <a:tr h="47027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en-US" altLang="zh-CN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= </a:t>
                      </a: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pitchFamily="2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en-US" altLang="zh-CN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=</a:t>
                      </a: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pitchFamily="2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灯正常发光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pitchFamily="2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＜</a:t>
                      </a: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pitchFamily="2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  ＜   </a:t>
                      </a: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pitchFamily="2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灯比正常发光暗</a:t>
                      </a:r>
                      <a:endParaRPr lang="en-US" altLang="x-none" sz="2400" b="0" dirty="0">
                        <a:latin typeface="Times New Roman" panose="02020603050405020304" pitchFamily="18" charset="0"/>
                        <a:ea typeface="华文细黑" panose="02010600040101010101" pitchFamily="2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80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＞</a:t>
                      </a: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U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pitchFamily="2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实</a:t>
                      </a:r>
                      <a:r>
                        <a:rPr lang="zh-CN" altLang="en-US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 ＞</a:t>
                      </a:r>
                      <a:r>
                        <a:rPr lang="en-US" altLang="zh-CN" sz="2400" i="1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P</a:t>
                      </a:r>
                      <a:r>
                        <a:rPr lang="zh-CN" altLang="en-US" sz="2400" baseline="-300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额</a:t>
                      </a:r>
                      <a:endParaRPr lang="zh-CN" altLang="en-US" sz="2400" b="0" dirty="0">
                        <a:latin typeface="Times New Roman" panose="02020603050405020304" pitchFamily="18" charset="0"/>
                        <a:ea typeface="华文细黑" panose="02010600040101010101" pitchFamily="2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灯比正常发光亮，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灯有可能被烧毁</a:t>
                      </a:r>
                      <a:endParaRPr lang="en-US" altLang="x-none" sz="2400" b="0" dirty="0">
                        <a:latin typeface="Times New Roman" panose="02020603050405020304" pitchFamily="18" charset="0"/>
                        <a:ea typeface="华文细黑" panose="02010600040101010101" pitchFamily="2" charset="-122"/>
                      </a:endParaRPr>
                    </a:p>
                  </a:txBody>
                  <a:tcPr marL="91432" marR="91432" marT="34298" marB="34298" anchor="ctr">
                    <a:lnL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le 26"/>
          <p:cNvSpPr>
            <a:spLocks noChangeArrowheads="1"/>
          </p:cNvSpPr>
          <p:nvPr/>
        </p:nvSpPr>
        <p:spPr bwMode="auto">
          <a:xfrm>
            <a:off x="215217" y="184563"/>
            <a:ext cx="241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实验结论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348647" y="798626"/>
            <a:ext cx="7253247" cy="67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灯泡的实际电功率随两端的电压增大而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增大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332885" y="2072745"/>
            <a:ext cx="520162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l"/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实际功率和额定功率的关系：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8647" y="1363134"/>
            <a:ext cx="5979522" cy="58105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灯泡的亮度起决于灯泡的实际电功率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5" name="表格 4"/>
          <p:cNvGraphicFramePr/>
          <p:nvPr/>
        </p:nvGraphicFramePr>
        <p:xfrm>
          <a:off x="321733" y="990600"/>
          <a:ext cx="8060267" cy="3521216"/>
        </p:xfrm>
        <a:graphic>
          <a:graphicData uri="http://schemas.openxmlformats.org/drawingml/2006/table">
            <a:tbl>
              <a:tblPr/>
              <a:tblGrid>
                <a:gridCol w="4568520"/>
                <a:gridCol w="3491747"/>
              </a:tblGrid>
              <a:tr h="43503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常见故障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原因分析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6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000" b="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闭合开关，电灯不亮，电压表、电流表无示数</a:t>
                      </a:r>
                      <a:endParaRPr lang="zh-CN" altLang="en-US" sz="20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anose="05020102010507070707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(1)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电路断路， </a:t>
                      </a:r>
                    </a:p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anose="05020102010507070707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(2)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电源不提供电压。</a:t>
                      </a:r>
                      <a:endParaRPr lang="en-US" altLang="x-none" sz="20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47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闭合开关，电灯不亮，电流表无示数，电压表明显偏转。</a:t>
                      </a:r>
                      <a:endParaRPr lang="zh-CN" altLang="en-US" sz="20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anose="05020102010507070707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(1)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灯泡断路，</a:t>
                      </a:r>
                      <a:endParaRPr lang="en-US" altLang="zh-CN" sz="2000" b="0" dirty="0" smtClean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anose="05020102010507070707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(2)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电流表、电压表位置接反。</a:t>
                      </a:r>
                      <a:endParaRPr lang="en-US" altLang="x-none" sz="20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电流表、电压表的指针偏转角度很小</a:t>
                      </a:r>
                      <a:endParaRPr lang="zh-CN" altLang="en-US" sz="20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anose="05020102010507070707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(1)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电流表、电压表的量程选择过大；</a:t>
                      </a:r>
                    </a:p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anose="05020102010507070707" pitchFamily="18" charset="2"/>
                        <a:buNone/>
                      </a:pPr>
                      <a:r>
                        <a:rPr lang="en-US" altLang="zh-CN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(2)</a:t>
                      </a: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电源电压过低。</a:t>
                      </a:r>
                      <a:endParaRPr lang="en-US" altLang="x-none" sz="20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000" b="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电路连接正确，调不到额定电压</a:t>
                      </a:r>
                      <a:endParaRPr lang="zh-CN" altLang="en-US" sz="20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anose="05020102010507070707" pitchFamily="18" charset="2"/>
                        <a:buNone/>
                      </a:pPr>
                      <a:r>
                        <a:rPr lang="zh-CN" altLang="en-US" sz="2000" b="0" dirty="0" smtClean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电源电压过低</a:t>
                      </a:r>
                      <a:endParaRPr lang="en-US" altLang="x-none" sz="20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000" b="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电灯变量时，电压表的示数变小</a:t>
                      </a:r>
                      <a:endParaRPr lang="zh-CN" altLang="en-US" sz="20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spcBef>
                          <a:spcPct val="0"/>
                        </a:spcBef>
                        <a:spcAft>
                          <a:spcPts val="0"/>
                        </a:spcAft>
                        <a:buFont typeface="Wingdings 2" panose="05020102010507070707" pitchFamily="18" charset="2"/>
                        <a:buNone/>
                      </a:pPr>
                      <a:r>
                        <a:rPr lang="zh-CN" altLang="en-US" sz="2000" b="0" dirty="0" smtClean="0">
                          <a:latin typeface="微软雅黑" panose="020B0503020204020204" charset="-122"/>
                          <a:ea typeface="微软雅黑" panose="020B0503020204020204" charset="-122"/>
                        </a:rPr>
                        <a:t>电压表接在了滑动变阻器两端</a:t>
                      </a:r>
                      <a:endParaRPr lang="en-US" altLang="x-none" sz="2000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2" marR="91432" marT="34298" marB="34298" anchor="ctr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66CC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34381" y="245416"/>
            <a:ext cx="16706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故障分析</a:t>
            </a:r>
            <a:endParaRPr kumimoji="1"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34381" y="245416"/>
            <a:ext cx="61606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kumimoji="1"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10.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伏安法测小灯泡的电阻和测电功率的比较</a:t>
            </a:r>
            <a:endParaRPr kumimoji="1"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3267" y="744684"/>
            <a:ext cx="5950201" cy="1932106"/>
            <a:chOff x="313267" y="707081"/>
            <a:chExt cx="5950201" cy="1932106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313267" y="1599671"/>
              <a:ext cx="190468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kumimoji="1"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）相同</a:t>
              </a:r>
              <a:r>
                <a:rPr kumimoji="1"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点</a:t>
              </a: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537508" y="707081"/>
              <a:ext cx="249940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①</a:t>
              </a:r>
              <a:r>
                <a:rPr lang="en-US" altLang="zh-CN" sz="2400" b="1" dirty="0"/>
                <a:t> </a:t>
              </a:r>
              <a:r>
                <a:rPr kumimoji="1"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实验电路相同</a:t>
              </a:r>
              <a:endParaRPr kumimoji="1"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2537507" y="1168746"/>
              <a:ext cx="24144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②</a:t>
              </a:r>
              <a:r>
                <a:rPr kumimoji="1"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实验器材相同</a:t>
              </a:r>
              <a:endParaRPr kumimoji="1"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2526548" y="1655075"/>
              <a:ext cx="302999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③</a:t>
              </a:r>
              <a:r>
                <a:rPr kumimoji="1"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测量的物理量相同</a:t>
              </a:r>
              <a:endParaRPr kumimoji="1"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2526548" y="2177522"/>
              <a:ext cx="373692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④</a:t>
              </a:r>
              <a:r>
                <a:rPr kumimoji="1"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 滑动</a:t>
              </a:r>
              <a:r>
                <a:rPr kumimoji="1"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变阻器</a:t>
              </a: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的作用相同</a:t>
              </a:r>
              <a:endParaRPr kumimoji="1"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2287716" y="864542"/>
              <a:ext cx="294138" cy="1692391"/>
            </a:xfrm>
            <a:prstGeom prst="leftBrace">
              <a:avLst>
                <a:gd name="adj1" fmla="val 48536"/>
                <a:gd name="adj2" fmla="val 50000"/>
              </a:avLst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4381" y="2789881"/>
            <a:ext cx="6191325" cy="2002414"/>
            <a:chOff x="234381" y="2789881"/>
            <a:chExt cx="6191325" cy="2002414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34381" y="3472160"/>
              <a:ext cx="190468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kumimoji="1"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）不同点</a:t>
              </a:r>
              <a:endParaRPr kumimoji="1"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2496132" y="2789881"/>
              <a:ext cx="249940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①</a:t>
              </a:r>
              <a:r>
                <a:rPr lang="en-US" altLang="zh-CN" sz="2400" b="1" dirty="0"/>
                <a:t> </a:t>
              </a:r>
              <a:r>
                <a:rPr kumimoji="1"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实验目的</a:t>
              </a:r>
              <a:r>
                <a:rPr kumimoji="1"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不同</a:t>
              </a: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2496132" y="3251546"/>
              <a:ext cx="2414444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②</a:t>
              </a:r>
              <a:r>
                <a:rPr kumimoji="1"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kumimoji="1"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实验原理不同</a:t>
              </a: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2472380" y="3755611"/>
              <a:ext cx="395332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③</a:t>
              </a:r>
              <a:r>
                <a:rPr kumimoji="1"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电压表量程的选择不同。</a:t>
              </a:r>
              <a:endParaRPr kumimoji="1"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2209860" y="2928522"/>
              <a:ext cx="382588" cy="1762129"/>
            </a:xfrm>
            <a:prstGeom prst="leftBrace">
              <a:avLst>
                <a:gd name="adj1" fmla="val 33195"/>
                <a:gd name="adj2" fmla="val 50000"/>
              </a:avLst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2472380" y="4330630"/>
              <a:ext cx="312136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zh-CN" sz="2400" b="1" dirty="0"/>
                <a:t>④</a:t>
              </a:r>
              <a:r>
                <a:rPr kumimoji="1" lang="en-US" altLang="zh-CN" sz="2400" dirty="0" smtClean="0">
                  <a:latin typeface="微软雅黑" panose="020B0503020204020204" charset="-122"/>
                  <a:ea typeface="微软雅黑" panose="020B0503020204020204" charset="-122"/>
                </a:rPr>
                <a:t>.</a:t>
              </a:r>
              <a:r>
                <a:rPr kumimoji="1" lang="zh-CN" altLang="en-US" sz="2400" dirty="0" smtClean="0">
                  <a:latin typeface="微软雅黑" panose="020B0503020204020204" charset="-122"/>
                  <a:ea typeface="微软雅黑" panose="020B0503020204020204" charset="-122"/>
                </a:rPr>
                <a:t> 对数据处理不同。</a:t>
              </a:r>
              <a:endParaRPr kumimoji="1"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234950" y="177272"/>
            <a:ext cx="76327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81405" indent="-10814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【例题】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手电筒的小灯泡上标有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“2.5 V 0.3A”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，将 小灯泡接在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2.0 V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的电路中，实际的电功率是多大？ 接在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3.0 V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的电路中，实际的电功率是多大？（假 设小灯泡的电阻不变）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5666" y="2587097"/>
            <a:ext cx="740198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0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解答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此类题时一定要注意，小灯泡的电阻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是不变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的，因此要先根据额定电压和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额定功率求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出小灯泡的电阻，然后再求实际功率。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6806" y="125521"/>
            <a:ext cx="809896" cy="697781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34225" y="166635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4015" y="73710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12071" y="883551"/>
            <a:ext cx="1757855" cy="509212"/>
            <a:chOff x="375444" y="276311"/>
            <a:chExt cx="1757855" cy="509212"/>
          </a:xfrm>
        </p:grpSpPr>
        <p:sp>
          <p:nvSpPr>
            <p:cNvPr id="10" name="Shape 108"/>
            <p:cNvSpPr/>
            <p:nvPr/>
          </p:nvSpPr>
          <p:spPr>
            <a:xfrm>
              <a:off x="375444" y="276311"/>
              <a:ext cx="1757855" cy="50921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10007" y="300085"/>
              <a:ext cx="160866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观察  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60413" y="1392765"/>
            <a:ext cx="822959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家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中电灯、电视机、洗衣机、电冰箱、计算机等电器上，它们都有一个标有电压和功率的铭牌，它表示什么意义呢？</a:t>
            </a:r>
            <a:endParaRPr lang="zh-CN" altLang="zh-CN" sz="2400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61610" y="2516894"/>
            <a:ext cx="803990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buFontTx/>
              <a:buNone/>
              <a:defRPr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比如，一白炽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灯泡上标有“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220-100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”表示什么意思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？</a:t>
            </a:r>
            <a:endParaRPr lang="zh-CN" altLang="zh-CN" sz="2400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20402" y="3054759"/>
            <a:ext cx="7272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表示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灯泡正常工作的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电压是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220V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功率是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1000W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346635" y="3516424"/>
            <a:ext cx="4572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如果灯泡两端的电压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200V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，灯泡的电功率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还是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100W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吗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647075" y="3478753"/>
            <a:ext cx="1800000" cy="1440000"/>
            <a:chOff x="5647075" y="3478753"/>
            <a:chExt cx="1800000" cy="1440000"/>
          </a:xfrm>
        </p:grpSpPr>
        <p:pic>
          <p:nvPicPr>
            <p:cNvPr id="7171" name="Picture 3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7075" y="3478753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736600" dist="35921" dir="2700000" algn="ctr" rotWithShape="0">
                <a:schemeClr val="bg2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椭圆 13"/>
            <p:cNvSpPr/>
            <p:nvPr/>
          </p:nvSpPr>
          <p:spPr>
            <a:xfrm>
              <a:off x="5959366" y="4004441"/>
              <a:ext cx="733096" cy="224403"/>
            </a:xfrm>
            <a:prstGeom prst="ellipse">
              <a:avLst/>
            </a:prstGeom>
            <a:noFill/>
            <a:ln w="28575" cap="flat">
              <a:solidFill>
                <a:srgbClr val="FF0000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 build="p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260168" y="95195"/>
            <a:ext cx="8041347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灯泡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电阻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灯泡在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2.0V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的电路中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，实际电流：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=2.0V×0.24A=0.48W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灯泡接在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3.0V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的电路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中时，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I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=3.0V×0.36A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≈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1.1W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因为小灯泡的额定功率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P=UI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= 2.5V×0.3A =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0.75W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显然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＜</a:t>
            </a:r>
            <a:r>
              <a:rPr lang="en-US" altLang="zh-CN" sz="2400" i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，所以接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2.0V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电压时小灯泡发光暗淡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&gt;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所以接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3.0V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电压时小灯泡强烈发光。这与第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节的实验结果是一致的。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91158" y="191538"/>
            <a:ext cx="1286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【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解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36829" y="155256"/>
          <a:ext cx="2372421" cy="675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4" r:id="rId4" imgW="1384300" imgH="393700" progId="Equation.DSMT4">
                  <p:embed/>
                </p:oleObj>
              </mc:Choice>
              <mc:Fallback>
                <p:oleObj r:id="rId4" imgW="1384300" imgH="393700" progId="Equation.DSMT4">
                  <p:embed/>
                  <p:pic>
                    <p:nvPicPr>
                      <p:cNvPr id="0" name="图片 82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6829" y="155256"/>
                        <a:ext cx="2372421" cy="6759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55080" y="653203"/>
          <a:ext cx="2572000" cy="680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r:id="rId6" imgW="1536065" imgH="406400" progId="Equation.DSMT4">
                  <p:embed/>
                </p:oleObj>
              </mc:Choice>
              <mc:Fallback>
                <p:oleObj r:id="rId6" imgW="1536065" imgH="406400" progId="Equation.DSMT4">
                  <p:embed/>
                  <p:pic>
                    <p:nvPicPr>
                      <p:cNvPr id="0" name="图片 82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5080" y="653203"/>
                        <a:ext cx="2572000" cy="6801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019909" y="1760546"/>
          <a:ext cx="2404314" cy="6715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8" imgW="1548765" imgH="406400" progId="Equation.DSMT4">
                  <p:embed/>
                </p:oleObj>
              </mc:Choice>
              <mc:Fallback>
                <p:oleObj name="Equation" r:id="rId8" imgW="1548765" imgH="406400" progId="Equation.DSMT4">
                  <p:embed/>
                  <p:pic>
                    <p:nvPicPr>
                      <p:cNvPr id="0" name="图片 8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9909" y="1760546"/>
                        <a:ext cx="2404314" cy="6715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14945" y="110367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26806" y="11036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0356" y="110367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26850" y="63358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65" y="808148"/>
            <a:ext cx="7975602" cy="3090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0865" y="3960944"/>
            <a:ext cx="709506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本堂重点：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．对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实际功率和额定功率的理解</a:t>
            </a:r>
          </a:p>
          <a:p>
            <a:pPr algn="l" eaLnBrk="1" hangingPunct="1"/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2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．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会利用伏安法测定小灯泡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的额定功率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eaLnBrk="1" hangingPunct="1"/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0866" y="4495882"/>
            <a:ext cx="675640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50000"/>
              </a:lnSpc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/>
              <a:t>本堂难点：电流表、电压表及滑动变阻器的正确使用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907636" y="112042"/>
            <a:ext cx="154951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Shape 108"/>
          <p:cNvSpPr/>
          <p:nvPr/>
        </p:nvSpPr>
        <p:spPr>
          <a:xfrm>
            <a:off x="194195" y="92769"/>
            <a:ext cx="562930" cy="5732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123773" y="81264"/>
            <a:ext cx="562931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7636" y="553289"/>
            <a:ext cx="49004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滑动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变阻器的作用</a:t>
            </a:r>
            <a:endParaRPr lang="zh-CN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5660" y="996975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4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4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5660" y="1325823"/>
            <a:ext cx="77003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2019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江苏省宿迁）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如图所示，电源电压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6V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保持不变，定值电阻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R1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标有“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10Ω0.5A”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字样：滑动变阻器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R2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标有“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20Ω 1A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字样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，电流表量程为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～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0.6A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，电压表量程为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～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3V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，闭合开关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S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，下列做法能够保证电路安全的是（　　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867" y="3535593"/>
            <a:ext cx="2238095" cy="151428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17805" y="3702675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469" y="172863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003" y="751069"/>
            <a:ext cx="83283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(2019 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山东菏泽市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如图所示电路（电源电压保持不变），闭合开关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S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，当滑动变阻器的滑片向右端移动时，下列说法正确的是（　　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285" y="2505395"/>
            <a:ext cx="6455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．电压表示数不变，电流表示数变大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．电压表示数变大，电流表示数变小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．电压表示数变小，电流表示数变小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．电压表示数变大，电阻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R</a:t>
            </a:r>
            <a:r>
              <a:rPr lang="en-US" altLang="zh-CN" sz="2400" baseline="-25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的电功率变大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830" y="2505395"/>
            <a:ext cx="1976436" cy="1660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322635" y="1980398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8095" y="193166"/>
            <a:ext cx="57286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故障判断和实验数据的处理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095" y="654831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4733" y="1133362"/>
            <a:ext cx="83989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2019  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四川凉山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州）某实验小组做“测量小灯泡电功率”的实验，电路如图甲所示，已知电源电压为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3V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，小灯泡的额定电压为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2.5V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）闭合开关前，滑动变阻器的滑片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应置于</a:t>
            </a:r>
            <a:r>
              <a:rPr lang="zh-CN" altLang="zh-CN" sz="2400" u="sng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2400" u="sng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选填“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”或“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”）端，目的是</a:t>
            </a:r>
            <a:r>
              <a:rPr lang="zh-CN" altLang="zh-CN" sz="2400" u="sng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2400" u="sng" dirty="0" smtClean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zh-CN" sz="2400" u="sng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644" y="3480330"/>
            <a:ext cx="2779871" cy="1389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6536287" y="2756311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05872" y="332569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保护电路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534" y="3551108"/>
            <a:ext cx="2997542" cy="149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4248" y="251734"/>
            <a:ext cx="81872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）实验中，闭合开关，发现电压表指针反偏，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其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原因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zh-CN" sz="2400" u="sng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en-US" altLang="zh-CN" sz="2400" u="sng" dirty="0" smtClean="0">
                <a:latin typeface="微软雅黑" panose="020B0503020204020204" charset="-122"/>
                <a:ea typeface="微软雅黑" panose="020B0503020204020204" charset="-122"/>
              </a:rPr>
              <a:t>                                    </a:t>
            </a:r>
            <a:r>
              <a:rPr lang="zh-CN" altLang="zh-CN" sz="2400" u="sng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）排除电路故障后，闭合开关，移动滑片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到某位置时，电压表的示数为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2.2V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，若想测量小灯泡的额定功率，应将滑片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向</a:t>
            </a:r>
            <a:r>
              <a:rPr lang="zh-CN" altLang="zh-CN" sz="2400" u="sng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（选填“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”或“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”）端移动；当小灯泡正常发光时，电流表的示数如图乙所示，为</a:t>
            </a:r>
            <a:r>
              <a:rPr lang="zh-CN" altLang="zh-CN" sz="2400" u="sng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，则小灯泡的额定功率为</a:t>
            </a:r>
            <a:r>
              <a:rPr lang="zh-CN" altLang="zh-CN" sz="2400" u="sng" dirty="0">
                <a:latin typeface="微软雅黑" panose="020B0503020204020204" charset="-122"/>
                <a:ea typeface="微软雅黑" panose="020B0503020204020204" charset="-122"/>
              </a:rPr>
              <a:t>　　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W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198100" y="839805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电压表正负接线柱接反了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0120" y="2463233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3650" y="3011002"/>
            <a:ext cx="7232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9583" y="3614311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635" y="146612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400" y="669832"/>
            <a:ext cx="77765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2019</a:t>
            </a:r>
            <a:r>
              <a:rPr lang="zh-CN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江苏淮安市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如图所示，在测定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小灯泡电功率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的实验中，电源电压为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4.5V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，小灯泡额定电压为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 5V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，电阻约为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10Ω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pic>
        <p:nvPicPr>
          <p:cNvPr id="5" name="图片 4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424" y="2424158"/>
            <a:ext cx="5768976" cy="160972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243391" y="4254506"/>
            <a:ext cx="8102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）请用笔画线代替导线，将图甲中的实物电路连接完整。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1415" y="2074334"/>
            <a:ext cx="81110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）连接电路时，开关应处于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________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状态 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）实验中无论怎么移动滑片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，发现小灯泡始终不亮，电压表有示数，电流表无示数，原因可能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__________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（写出一种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即可）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667" y="225713"/>
            <a:ext cx="3132667" cy="165388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413841" y="399535"/>
            <a:ext cx="1904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答图：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31265" y="207433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断开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1196" y="3228496"/>
            <a:ext cx="1814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小灯泡断路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1181" y="304331"/>
            <a:ext cx="817033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）排除故障后，移动滑片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到某位置，电压表示数如图乙所示，示数为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________V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；要测量小灯 泡的额定功率，应将滑片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P ________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（选填“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或“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B”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）端移动，使电压表示数为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________ V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）移动滑片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，记录多组对应的电压表和电流表的示数，绘制成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I-U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图像。根据图内所给的信息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计算出小灯泡的额定功率是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________W.</a:t>
            </a:r>
          </a:p>
        </p:txBody>
      </p:sp>
      <p:pic>
        <p:nvPicPr>
          <p:cNvPr id="6" name="图片 5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333" y="3673893"/>
            <a:ext cx="4084416" cy="120151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2213280" y="966799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3873" y="1428465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6908" y="197089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85973" y="3668754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40345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40345" y="190416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3204" y="17645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100561" y="69966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88430" y="1401524"/>
            <a:ext cx="4185761" cy="51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实验探究：</a:t>
            </a:r>
            <a:r>
              <a:rPr lang="zh-CN" altLang="zh-CN" sz="2400" noProof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比较</a:t>
            </a:r>
            <a:r>
              <a:rPr lang="zh-CN" altLang="zh-CN" sz="24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小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灯泡的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亮度</a:t>
            </a:r>
            <a:endParaRPr lang="zh-CN" altLang="en-US" sz="2400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45293" y="968219"/>
            <a:ext cx="2337995" cy="509212"/>
            <a:chOff x="410007" y="276311"/>
            <a:chExt cx="1757855" cy="509212"/>
          </a:xfrm>
        </p:grpSpPr>
        <p:sp>
          <p:nvSpPr>
            <p:cNvPr id="10" name="Shape 108"/>
            <p:cNvSpPr/>
            <p:nvPr/>
          </p:nvSpPr>
          <p:spPr>
            <a:xfrm>
              <a:off x="410007" y="276311"/>
              <a:ext cx="1757855" cy="50921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10007" y="300085"/>
              <a:ext cx="160866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、额定功率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8926" y="1750939"/>
            <a:ext cx="82565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取一个标有“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2.5 V 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电灯泡。把它接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在电路中。利用滑动变阻器改变它两端的电压，（分别为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1.5 V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2.5V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 V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观察并比较它们的亮度。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235737" y="3454387"/>
            <a:ext cx="1947730" cy="1544615"/>
            <a:chOff x="1532566" y="3242498"/>
            <a:chExt cx="1800000" cy="1775447"/>
          </a:xfrm>
        </p:grpSpPr>
        <p:pic>
          <p:nvPicPr>
            <p:cNvPr id="14" name="Picture 1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2566" y="3242498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1801194" y="4556282"/>
              <a:ext cx="1262744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400" b="0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sym typeface="Arial" panose="020B0604020202020204"/>
                </a:rPr>
                <a:t>电路图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04922" y="3029100"/>
            <a:ext cx="2534005" cy="2101700"/>
            <a:chOff x="4628954" y="2997166"/>
            <a:chExt cx="2403566" cy="2101700"/>
          </a:xfrm>
        </p:grpSpPr>
        <p:pic>
          <p:nvPicPr>
            <p:cNvPr id="17" name="Picture 3" descr="1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0" t="2576" r="1846"/>
            <a:stretch>
              <a:fillRect/>
            </a:stretch>
          </p:blipFill>
          <p:spPr bwMode="auto">
            <a:xfrm>
              <a:off x="4628954" y="2997166"/>
              <a:ext cx="2403566" cy="1619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273092" y="4637203"/>
              <a:ext cx="1262744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400" b="0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sym typeface="Arial" panose="020B0604020202020204"/>
                </a:rPr>
                <a:t>实物图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8037" y="382932"/>
            <a:ext cx="81621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实验现象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：在电压为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1.5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V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时，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灯泡发光稍暗；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在电压为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2.5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V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时，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灯泡正常发光；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在电压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3V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时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，灯泡强烈发光。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140423" y="1657629"/>
            <a:ext cx="2160000" cy="1910812"/>
            <a:chOff x="3518859" y="970714"/>
            <a:chExt cx="2160000" cy="1910812"/>
          </a:xfrm>
        </p:grpSpPr>
        <p:pic>
          <p:nvPicPr>
            <p:cNvPr id="13" name="Picture 4" descr="DSC00062"/>
            <p:cNvPicPr preferRelativeResize="0">
              <a:picLocks noChangeArrowheads="1"/>
            </p:cNvPicPr>
            <p:nvPr/>
          </p:nvPicPr>
          <p:blipFill rotWithShape="1">
            <a:blip r:embed="rId3"/>
            <a:srcRect l="24317" t="35383" r="29346" b="34840"/>
            <a:stretch>
              <a:fillRect/>
            </a:stretch>
          </p:blipFill>
          <p:spPr bwMode="auto">
            <a:xfrm>
              <a:off x="3518859" y="1441526"/>
              <a:ext cx="216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3887633" y="970714"/>
              <a:ext cx="1439862" cy="4616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>
              <a:lvl1pPr>
                <a:spcBef>
                  <a:spcPct val="50000"/>
                </a:spcBef>
                <a:defRPr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/>
                <a:t>U=2.5V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2956" y="1666776"/>
            <a:ext cx="2160000" cy="1901665"/>
            <a:chOff x="745381" y="2315601"/>
            <a:chExt cx="2160000" cy="1901665"/>
          </a:xfrm>
        </p:grpSpPr>
        <p:pic>
          <p:nvPicPr>
            <p:cNvPr id="16" name="Picture 3" descr="DSC00059"/>
            <p:cNvPicPr preferRelativeResize="0">
              <a:picLocks noChangeArrowheads="1"/>
            </p:cNvPicPr>
            <p:nvPr/>
          </p:nvPicPr>
          <p:blipFill rotWithShape="1">
            <a:blip r:embed="rId4"/>
            <a:srcRect l="23427" t="30578" r="23427" b="34826"/>
            <a:stretch>
              <a:fillRect/>
            </a:stretch>
          </p:blipFill>
          <p:spPr bwMode="auto">
            <a:xfrm>
              <a:off x="745381" y="2777266"/>
              <a:ext cx="216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1231899" y="2315601"/>
              <a:ext cx="1439862" cy="4616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U=1.5V</a:t>
              </a:r>
              <a:endPara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57289" y="1702909"/>
            <a:ext cx="2160000" cy="1856385"/>
            <a:chOff x="6056966" y="2360881"/>
            <a:chExt cx="2160000" cy="1856385"/>
          </a:xfrm>
        </p:grpSpPr>
        <p:pic>
          <p:nvPicPr>
            <p:cNvPr id="19" name="Picture 2" descr="DSC00065"/>
            <p:cNvPicPr preferRelativeResize="0">
              <a:picLocks noChangeArrowheads="1"/>
            </p:cNvPicPr>
            <p:nvPr/>
          </p:nvPicPr>
          <p:blipFill rotWithShape="1">
            <a:blip r:embed="rId5"/>
            <a:srcRect l="23418" t="28884" r="22448" b="33353"/>
            <a:stretch>
              <a:fillRect/>
            </a:stretch>
          </p:blipFill>
          <p:spPr bwMode="auto">
            <a:xfrm>
              <a:off x="6056966" y="2777266"/>
              <a:ext cx="216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20" name="Text Box 7"/>
            <p:cNvSpPr txBox="1">
              <a:spLocks noChangeArrowheads="1"/>
            </p:cNvSpPr>
            <p:nvPr/>
          </p:nvSpPr>
          <p:spPr bwMode="auto">
            <a:xfrm>
              <a:off x="6601134" y="2360881"/>
              <a:ext cx="1071663" cy="4616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>
              <a:lvl1pPr>
                <a:spcBef>
                  <a:spcPct val="50000"/>
                </a:spcBef>
                <a:defRPr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/>
                <a:t>U=3V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15516" y="3748910"/>
            <a:ext cx="77444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同时记录电压表和电流表的示数，计算出小灯泡在不同电压下的电功率。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3945" y="3669936"/>
            <a:ext cx="7668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用电器的电功率随着它两端电压的改变而改变。我们说一个用电器的电功率是多大时，一定要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指明电压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9" name="Group 2"/>
          <p:cNvGraphicFramePr>
            <a:graphicFrameLocks noGrp="1"/>
          </p:cNvGraphicFramePr>
          <p:nvPr/>
        </p:nvGraphicFramePr>
        <p:xfrm>
          <a:off x="492624" y="785020"/>
          <a:ext cx="7559675" cy="2236855"/>
        </p:xfrm>
        <a:graphic>
          <a:graphicData uri="http://schemas.openxmlformats.org/drawingml/2006/table">
            <a:tbl>
              <a:tblPr/>
              <a:tblGrid>
                <a:gridCol w="1458096"/>
                <a:gridCol w="1463040"/>
                <a:gridCol w="1489166"/>
                <a:gridCol w="1698171"/>
                <a:gridCol w="1451202"/>
              </a:tblGrid>
              <a:tr h="8652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实验次数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灯两端电压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/V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通过灯的电流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I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/A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灯的发光情况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灯的电功率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P/W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0.28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稍暗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0.42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0.36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0.9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0.38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很亮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1.14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35"/>
          <p:cNvSpPr>
            <a:spLocks noChangeArrowheads="1"/>
          </p:cNvSpPr>
          <p:nvPr/>
        </p:nvSpPr>
        <p:spPr bwMode="auto">
          <a:xfrm>
            <a:off x="370743" y="3205832"/>
            <a:ext cx="858600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实验结论：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小灯泡的电功率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，随着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它两端电压的改变而改变。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2" name="矩形 1"/>
          <p:cNvSpPr/>
          <p:nvPr/>
        </p:nvSpPr>
        <p:spPr>
          <a:xfrm>
            <a:off x="403945" y="28196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实验记录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48231" y="403723"/>
            <a:ext cx="63852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额定电压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(U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)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用电器正常工作时的电压。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55545" y="940256"/>
            <a:ext cx="8280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我国家庭电路电压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为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220V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所以照明电路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中用电器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额定电压都为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220V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63939" y="2140585"/>
            <a:ext cx="71071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额定功率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用电器额定电压下工作的功率。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57558" y="2758244"/>
            <a:ext cx="74507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电器在实际工作时的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电压，往往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和额外电压不相等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263939" y="3343109"/>
            <a:ext cx="7109207" cy="46037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实际电压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(U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):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实际加在用电器两端的电压。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1839" y="3919509"/>
            <a:ext cx="6229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实际功率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(P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):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用电器在实际电压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下的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功率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50636" y="4453483"/>
            <a:ext cx="7804830" cy="509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l" eaLnBrk="0" hangingPunct="0">
              <a:buFontTx/>
              <a:buNone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一个用电器额定功率只有一个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，实际功率可以有无数个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6" grpId="0" bldLvl="0" animBg="1"/>
      <p:bldP spid="7" grpId="0"/>
      <p:bldP spid="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8146" y="209020"/>
            <a:ext cx="3816654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50000"/>
              </a:spcBef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/>
              <a:t>5. </a:t>
            </a:r>
            <a:r>
              <a:rPr lang="zh-CN" altLang="zh-CN" dirty="0"/>
              <a:t>常见用电器</a:t>
            </a:r>
            <a:r>
              <a:rPr lang="zh-CN" altLang="zh-CN" dirty="0" smtClean="0"/>
              <a:t>的</a:t>
            </a:r>
            <a:r>
              <a:rPr lang="zh-CN" altLang="en-US" dirty="0" smtClean="0"/>
              <a:t>额定</a:t>
            </a:r>
            <a:r>
              <a:rPr lang="zh-CN" altLang="zh-CN" dirty="0" smtClean="0"/>
              <a:t>功率</a:t>
            </a:r>
            <a:endParaRPr lang="zh-CN" altLang="zh-CN" dirty="0"/>
          </a:p>
        </p:txBody>
      </p:sp>
      <p:pic>
        <p:nvPicPr>
          <p:cNvPr id="5" name="Picture 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46" y="950025"/>
            <a:ext cx="1800000" cy="162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071" y="950025"/>
            <a:ext cx="1800000" cy="162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717" y="950025"/>
            <a:ext cx="1800000" cy="162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910" y="950025"/>
            <a:ext cx="1800000" cy="162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317" y="3037697"/>
            <a:ext cx="1800000" cy="162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46" y="2983978"/>
            <a:ext cx="1800000" cy="162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 preferRelativeResize="0"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977" y="3037697"/>
            <a:ext cx="1800000" cy="162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 preferRelativeResize="0"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805" y="2983978"/>
            <a:ext cx="1800000" cy="1620000"/>
          </a:xfrm>
          <a:prstGeom prst="rect">
            <a:avLst/>
          </a:prstGeom>
          <a:noFill/>
          <a:ln>
            <a:noFill/>
          </a:ln>
          <a:effectLst>
            <a:outerShdw blurRad="533400" dist="508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10" name="图片 9" descr="4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87"/>
          <a:stretch>
            <a:fillRect/>
          </a:stretch>
        </p:blipFill>
        <p:spPr bwMode="auto">
          <a:xfrm>
            <a:off x="6048979" y="737908"/>
            <a:ext cx="2160000" cy="1800000"/>
          </a:xfrm>
          <a:prstGeom prst="rect">
            <a:avLst/>
          </a:prstGeom>
          <a:noFill/>
          <a:ln>
            <a:noFill/>
          </a:ln>
          <a:effectLst>
            <a:outerShdw blurRad="800100" dist="50800" dir="5400000" algn="ctr" rotWithShape="0">
              <a:srgbClr val="000000">
                <a:alpha val="3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257095" y="1221608"/>
            <a:ext cx="40060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灯泡的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亮度是什么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决定的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?</a:t>
            </a: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52259" y="2260046"/>
            <a:ext cx="561752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一个小灯泡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铭牌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上只有额定电压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2.5V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，没有电功率，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你能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想办法测量小灯泡的电功率吗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?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怎样测量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?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048979" y="2851344"/>
            <a:ext cx="2160000" cy="1800000"/>
            <a:chOff x="6048979" y="2851344"/>
            <a:chExt cx="2160000" cy="1800000"/>
          </a:xfrm>
        </p:grpSpPr>
        <p:pic>
          <p:nvPicPr>
            <p:cNvPr id="17" name="Picture 3" descr="G:\高效课堂测量小灯泡电功率\高效课堂电功率\t01ef056dad469d654a.jpg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28" t="3567" r="13549" b="12236"/>
            <a:stretch>
              <a:fillRect/>
            </a:stretch>
          </p:blipFill>
          <p:spPr bwMode="auto">
            <a:xfrm>
              <a:off x="6048979" y="2851344"/>
              <a:ext cx="216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800100" dist="50800" dir="5400000" algn="ctr" rotWithShape="0">
                <a:srgbClr val="000000">
                  <a:alpha val="31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椭圆 18"/>
            <p:cNvSpPr/>
            <p:nvPr/>
          </p:nvSpPr>
          <p:spPr>
            <a:xfrm rot="19749269">
              <a:off x="6805103" y="3705848"/>
              <a:ext cx="647752" cy="381083"/>
            </a:xfrm>
            <a:prstGeom prst="ellipse">
              <a:avLst/>
            </a:prstGeom>
            <a:noFill/>
            <a:ln w="28575" cap="flat">
              <a:solidFill>
                <a:srgbClr val="FF0000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643" y="501945"/>
            <a:ext cx="1757855" cy="509212"/>
            <a:chOff x="375444" y="276311"/>
            <a:chExt cx="1757855" cy="509212"/>
          </a:xfrm>
        </p:grpSpPr>
        <p:sp>
          <p:nvSpPr>
            <p:cNvPr id="22" name="Shape 108"/>
            <p:cNvSpPr/>
            <p:nvPr/>
          </p:nvSpPr>
          <p:spPr>
            <a:xfrm>
              <a:off x="375444" y="276311"/>
              <a:ext cx="1757855" cy="50921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/>
          </p:nvSpPr>
          <p:spPr>
            <a:xfrm>
              <a:off x="410007" y="300085"/>
              <a:ext cx="160866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想想  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27794" y="748634"/>
            <a:ext cx="5188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2400" kern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测量</a:t>
            </a: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小</a:t>
            </a:r>
            <a:r>
              <a:rPr lang="zh-CN" altLang="en-US" sz="2400" kern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灯泡在不同</a:t>
            </a:r>
            <a:r>
              <a:rPr lang="zh-CN" altLang="en-US" sz="2400" kern="12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电压下的的电功率</a:t>
            </a:r>
          </a:p>
        </p:txBody>
      </p:sp>
      <p:sp>
        <p:nvSpPr>
          <p:cNvPr id="8" name="矩形 7"/>
          <p:cNvSpPr/>
          <p:nvPr/>
        </p:nvSpPr>
        <p:spPr>
          <a:xfrm>
            <a:off x="315914" y="748634"/>
            <a:ext cx="19784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2400" kern="1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lang="zh-CN" altLang="en-US" sz="2400" kern="1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实验目的：</a:t>
            </a:r>
            <a:endParaRPr lang="en-US" altLang="zh-CN" sz="2400" kern="1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005" y="1394965"/>
            <a:ext cx="8631363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测量要求</a:t>
            </a:r>
            <a:r>
              <a:rPr lang="en-US" altLang="zh-CN" sz="2400" kern="1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）使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小灯泡两端的电压等于额定电压，观察小灯泡的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亮度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，测量它的电功率，这是它的额定功率。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使小灯泡两端的电压低于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额定电压（额定电压的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0.8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倍），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观察小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灯泡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的亮度，测量它实际的电功率。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使小灯泡两端的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电压高于额定电压（额定电压的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1.2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倍），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观察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灯泡的亮度，测量它实际的电功率。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3057" y="194312"/>
            <a:ext cx="4047625" cy="509212"/>
            <a:chOff x="300312" y="-31931"/>
            <a:chExt cx="2438419" cy="830997"/>
          </a:xfrm>
        </p:grpSpPr>
        <p:sp>
          <p:nvSpPr>
            <p:cNvPr id="12" name="Shape 108"/>
            <p:cNvSpPr/>
            <p:nvPr/>
          </p:nvSpPr>
          <p:spPr>
            <a:xfrm>
              <a:off x="300312" y="-31929"/>
              <a:ext cx="2438419" cy="763817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Shape 112"/>
            <p:cNvSpPr/>
            <p:nvPr/>
          </p:nvSpPr>
          <p:spPr>
            <a:xfrm>
              <a:off x="327967" y="-31931"/>
              <a:ext cx="2368396" cy="83099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二、测量小灯泡额定功率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2077</Words>
  <Application>Microsoft Office PowerPoint</Application>
  <PresentationFormat>自定义</PresentationFormat>
  <Paragraphs>238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Default</vt:lpstr>
      <vt:lpstr>Equation.DSMT4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58</cp:revision>
  <dcterms:created xsi:type="dcterms:W3CDTF">2019-04-02T02:49:00Z</dcterms:created>
  <dcterms:modified xsi:type="dcterms:W3CDTF">2020-01-11T01:15:50Z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